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Epilogue" panose="020B0604020202020204" charset="0"/>
      <p:regular r:id="rId15"/>
    </p:embeddedFont>
    <p:embeddedFont>
      <p:font typeface="Fraunces Medium" panose="020B0604020202020204" charset="0"/>
      <p:regular r:id="rId16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E15CD6-2557-4975-AE28-C2C9575A73B0}" v="4" dt="2026-02-27T15:41:50.9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Mayorga" userId="4e616241b76b866d" providerId="LiveId" clId="{8DCAE6AB-1991-4B5E-86AB-CED8C53EE98A}"/>
    <pc:docChg chg="custSel addSld modSld">
      <pc:chgData name="Juan Mayorga" userId="4e616241b76b866d" providerId="LiveId" clId="{8DCAE6AB-1991-4B5E-86AB-CED8C53EE98A}" dt="2026-02-27T15:40:22.479" v="61" actId="1076"/>
      <pc:docMkLst>
        <pc:docMk/>
      </pc:docMkLst>
      <pc:sldChg chg="addSp delSp modSp add mod">
        <pc:chgData name="Juan Mayorga" userId="4e616241b76b866d" providerId="LiveId" clId="{8DCAE6AB-1991-4B5E-86AB-CED8C53EE98A}" dt="2026-02-27T15:40:22.479" v="61" actId="1076"/>
        <pc:sldMkLst>
          <pc:docMk/>
          <pc:sldMk cId="1397202547" sldId="263"/>
        </pc:sldMkLst>
        <pc:spChg chg="mod">
          <ac:chgData name="Juan Mayorga" userId="4e616241b76b866d" providerId="LiveId" clId="{8DCAE6AB-1991-4B5E-86AB-CED8C53EE98A}" dt="2026-02-27T15:40:22.479" v="61" actId="1076"/>
          <ac:spMkLst>
            <pc:docMk/>
            <pc:sldMk cId="1397202547" sldId="263"/>
            <ac:spMk id="2" creationId="{0DE36827-E4F0-1999-672A-E98B4FB15ACE}"/>
          </ac:spMkLst>
        </pc:spChg>
        <pc:spChg chg="del mod">
          <ac:chgData name="Juan Mayorga" userId="4e616241b76b866d" providerId="LiveId" clId="{8DCAE6AB-1991-4B5E-86AB-CED8C53EE98A}" dt="2026-02-27T15:38:24.651" v="2" actId="478"/>
          <ac:spMkLst>
            <pc:docMk/>
            <pc:sldMk cId="1397202547" sldId="263"/>
            <ac:spMk id="3" creationId="{05996AD8-5C02-71A3-CAE4-1FA16F8DEAC3}"/>
          </ac:spMkLst>
        </pc:spChg>
        <pc:spChg chg="add del mod">
          <ac:chgData name="Juan Mayorga" userId="4e616241b76b866d" providerId="LiveId" clId="{8DCAE6AB-1991-4B5E-86AB-CED8C53EE98A}" dt="2026-02-27T15:40:03.608" v="58" actId="478"/>
          <ac:spMkLst>
            <pc:docMk/>
            <pc:sldMk cId="1397202547" sldId="263"/>
            <ac:spMk id="5" creationId="{4537E3D0-9E1B-4EB5-8028-0E51B6176F5F}"/>
          </ac:spMkLst>
        </pc:spChg>
        <pc:picChg chg="del mod">
          <ac:chgData name="Juan Mayorga" userId="4e616241b76b866d" providerId="LiveId" clId="{8DCAE6AB-1991-4B5E-86AB-CED8C53EE98A}" dt="2026-02-27T15:39:07.951" v="34" actId="478"/>
          <ac:picMkLst>
            <pc:docMk/>
            <pc:sldMk cId="1397202547" sldId="263"/>
            <ac:picMk id="4" creationId="{B519534F-7DC1-4EF2-7B57-75FCB3A39B5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99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FDC55-1235-9315-17D7-8999177AC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67E47E-204F-5976-7334-EA2821101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7252BA-49E3-2650-80F3-9EB6BB9642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A0698-A0C0-0A11-5BAF-5136C94A9D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67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gJuanmayorgal/Libreria-arch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Introducción a la Librería ARCH en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Desbloqueando el poder del análisis de series de tiempo para datos financieros.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308" y="1145143"/>
            <a:ext cx="8123158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¿Qué es ARCH y para qué se Utiliza?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08" y="2159198"/>
            <a:ext cx="8374380" cy="47454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94652" y="2359819"/>
            <a:ext cx="4294942" cy="2520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ARCH significa </a:t>
            </a:r>
            <a:r>
              <a:rPr lang="en-US" sz="14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Autoregressive Conditional Heteroskedasticity</a:t>
            </a: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(Heteroscedasticidad Condicional Autorregresiva), un modelo fundamental para analizar la volatilidad variable en datos de series temporales. Se utiliza ampliamente en finanzas para modelar y pronosticar la volatilidad de precios o rendimientos, lo cual es crucial para la gestión de riesgos y la valoración de activos.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9594652" y="5023842"/>
            <a:ext cx="4294942" cy="1680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diferencia de los modelos clásicos, ARCH captura de forma única los cambios en la varianza a lo largo del tiempo, reflejando fenómenos como la "agrupación de volatilidad" que a menudo se observa en los mercados financieros.</a:t>
            </a:r>
            <a:endParaRPr lang="en-US" sz="145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BD6DC04-503F-7F6C-28F2-049FD2396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851" y="7641045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7927"/>
            <a:ext cx="7053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Conceptos Clave de ARCH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70334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4" name="Shape 2"/>
          <p:cNvSpPr/>
          <p:nvPr/>
        </p:nvSpPr>
        <p:spPr>
          <a:xfrm>
            <a:off x="763310" y="267033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3"/>
          <p:cNvSpPr/>
          <p:nvPr/>
        </p:nvSpPr>
        <p:spPr>
          <a:xfrm>
            <a:off x="1142524" y="2927628"/>
            <a:ext cx="31627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Volatilidad Condicional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418046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Varianza que cambia en función de la información pasada.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670334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8" name="Shape 6"/>
          <p:cNvSpPr/>
          <p:nvPr/>
        </p:nvSpPr>
        <p:spPr>
          <a:xfrm>
            <a:off x="7398067" y="267033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7"/>
          <p:cNvSpPr/>
          <p:nvPr/>
        </p:nvSpPr>
        <p:spPr>
          <a:xfrm>
            <a:off x="7777282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Heterocedasticidad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418046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Varianza no constante dentro de una serie temporal.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2795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2" name="Shape 10"/>
          <p:cNvSpPr/>
          <p:nvPr/>
        </p:nvSpPr>
        <p:spPr>
          <a:xfrm>
            <a:off x="763310" y="462795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1"/>
          <p:cNvSpPr/>
          <p:nvPr/>
        </p:nvSpPr>
        <p:spPr>
          <a:xfrm>
            <a:off x="1142524" y="4885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Modelos GARCH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37567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Una extensión popular de ARCH, que incorpora tanto la volatilidad pasada como los choques recientes.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62795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6" name="Shape 14"/>
          <p:cNvSpPr/>
          <p:nvPr/>
        </p:nvSpPr>
        <p:spPr>
          <a:xfrm>
            <a:off x="7398067" y="462795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7" name="Text 15"/>
          <p:cNvSpPr/>
          <p:nvPr/>
        </p:nvSpPr>
        <p:spPr>
          <a:xfrm>
            <a:off x="7777282" y="4885253"/>
            <a:ext cx="34149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Componentes del Modelo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375672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Comprende un modelo de media, un proceso de volatilidad y una distribución de residuos.</a:t>
            </a:r>
            <a:endParaRPr lang="en-US" sz="175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30BB6E79-F49F-5DEC-92BF-380960080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1975" y="7660500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8307"/>
            <a:ext cx="8356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¿Qué Ofrece la Librería ARCH?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1320"/>
            <a:ext cx="4205168" cy="5420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Implementación completa de ARCH, GARCH, EGARCH y otras variantes avanzadas.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Fácil construcción de modelos utilizando la función </a:t>
            </a:r>
            <a:r>
              <a:rPr lang="en-US" sz="17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arch_model()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Estimación robusta de parámetros mediante máxima verosimilitud.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Soporte para varias distribuciones de error: normal, t-student, t-sesgada, entre otras.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Herramientas para análisis, diagnósticos y visualización de resultados.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86439C-41F6-9730-90A3-0795226F5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2485" y="7689683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133" y="533638"/>
            <a:ext cx="7847648" cy="606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Arquitectura del Modelo en ARCH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" y="1472089"/>
            <a:ext cx="11920418" cy="43151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30019" y="4733935"/>
            <a:ext cx="2986160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Distribución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2230019" y="3433297"/>
            <a:ext cx="3170514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Proceso de Volatilidad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2230019" y="2119386"/>
            <a:ext cx="2986160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 de Media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679133" y="5973961"/>
            <a:ext cx="13272135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Comprender cómo interactúan estos componentes es clave para construir modelos de volatilidad efectivos.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56273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6"/>
          <p:cNvSpPr/>
          <p:nvPr/>
        </p:nvSpPr>
        <p:spPr>
          <a:xfrm>
            <a:off x="918805" y="6448663"/>
            <a:ext cx="2425779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 de Media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18805" y="6851333"/>
            <a:ext cx="4045982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Puede ser constante o autorregresivo (AR, ARX).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5149453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Text 9"/>
          <p:cNvSpPr/>
          <p:nvPr/>
        </p:nvSpPr>
        <p:spPr>
          <a:xfrm>
            <a:off x="5411986" y="6448663"/>
            <a:ext cx="2574965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Proceso de Volatilidad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5411986" y="6851333"/>
            <a:ext cx="4045982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GARCH(1,1) es el más común, pero también EGARCH, GJR-GARCH, etc.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9642634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5" name="Text 12"/>
          <p:cNvSpPr/>
          <p:nvPr/>
        </p:nvSpPr>
        <p:spPr>
          <a:xfrm>
            <a:off x="9905167" y="6448663"/>
            <a:ext cx="2425779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Distribución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9905167" y="6851333"/>
            <a:ext cx="4045982" cy="864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Define la forma de los residuos estandarizados, impactando la precisión del modelo.</a:t>
            </a:r>
            <a:endParaRPr lang="en-US" sz="150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417F805E-FC8E-FB8D-BCBE-3D65D50F3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975" y="7738229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28713" y="502206"/>
            <a:ext cx="7255073" cy="560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Ventajas de Usar ARCH en Python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3" y="1346002"/>
            <a:ext cx="3048953" cy="30489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19349" y="1346002"/>
            <a:ext cx="2907268" cy="56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Código Abierto y Soportado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4319349" y="1991320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Actualizado continuamente con soporte activo de la comunidad.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3783" y="1346002"/>
            <a:ext cx="3048953" cy="304895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594419" y="134600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Integración Perfecta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594419" y="1711166"/>
            <a:ext cx="2907268" cy="770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integra fácilmente con pandas y numpy para el manejo de datos financieros.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713" y="4678442"/>
            <a:ext cx="3048953" cy="30489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319349" y="467844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Recursos Extensos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4319349" y="5043607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Documentación rica y ejemplos prácticos disponibles.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3783" y="4678442"/>
            <a:ext cx="3048953" cy="304895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594419" y="467844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Modelado Mejorado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0594419" y="5043607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Permite predicciones mejoradas y gestión de riesgos.</a:t>
            </a:r>
            <a:endParaRPr lang="en-US" sz="14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6DFF372-73E1-C4BE-C0BC-E4BFBBD7AF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10851" y="7661967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89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 de Uso Típico: Análisis de Volatilidad del S&amp;P 500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2533"/>
            <a:ext cx="4205168" cy="386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Descargar datos históricos ajustados del índice.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Calcular los rendimientos porcentuales diarios.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Ajustar un modelo GARCH(1,1) con media constante para capturar la volatilidad dinámica.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Interpretar los parámetros para comprender la persistencia y la reacción a los shocks.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81" y="2681764"/>
            <a:ext cx="8284131" cy="462367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4483B36-600B-26E7-8F03-65570F4DF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975" y="7672118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8C978-6E23-4340-74F3-36A5B3B3A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DE36827-E4F0-1999-672A-E98B4FB15ACE}"/>
              </a:ext>
            </a:extLst>
          </p:cNvPr>
          <p:cNvSpPr/>
          <p:nvPr/>
        </p:nvSpPr>
        <p:spPr>
          <a:xfrm>
            <a:off x="3770172" y="3752561"/>
            <a:ext cx="7090055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  <a:hlinkClick r:id="rId3"/>
              </a:rPr>
              <a:t>Ejemplo en GitHub de arch</a:t>
            </a:r>
            <a:endParaRPr lang="en-US" sz="445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1A92725-43FD-7A16-421D-FA1E3ACEB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975" y="7672118"/>
            <a:ext cx="3048425" cy="4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02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453</Words>
  <Application>Microsoft Office PowerPoint</Application>
  <PresentationFormat>Personalizado</PresentationFormat>
  <Paragraphs>54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Fraunces Medium</vt:lpstr>
      <vt:lpstr>Epilogue</vt:lpstr>
      <vt:lpstr>Consolas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Juan Mayorga</cp:lastModifiedBy>
  <cp:revision>2</cp:revision>
  <dcterms:created xsi:type="dcterms:W3CDTF">2026-02-27T14:54:10Z</dcterms:created>
  <dcterms:modified xsi:type="dcterms:W3CDTF">2026-02-27T15:42:01Z</dcterms:modified>
</cp:coreProperties>
</file>